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337" r:id="rId6"/>
    <p:sldId id="260" r:id="rId7"/>
    <p:sldId id="302" r:id="rId8"/>
    <p:sldId id="261" r:id="rId9"/>
    <p:sldId id="303" r:id="rId10"/>
    <p:sldId id="304" r:id="rId11"/>
    <p:sldId id="305" r:id="rId12"/>
    <p:sldId id="262" r:id="rId13"/>
    <p:sldId id="263" r:id="rId14"/>
    <p:sldId id="264" r:id="rId15"/>
    <p:sldId id="265" r:id="rId16"/>
    <p:sldId id="266" r:id="rId17"/>
    <p:sldId id="267" r:id="rId18"/>
    <p:sldId id="306" r:id="rId19"/>
    <p:sldId id="268" r:id="rId20"/>
    <p:sldId id="269" r:id="rId21"/>
    <p:sldId id="270" r:id="rId22"/>
    <p:sldId id="271" r:id="rId23"/>
    <p:sldId id="272" r:id="rId24"/>
    <p:sldId id="274" r:id="rId25"/>
    <p:sldId id="275" r:id="rId26"/>
    <p:sldId id="276" r:id="rId27"/>
    <p:sldId id="277" r:id="rId28"/>
    <p:sldId id="278" r:id="rId29"/>
    <p:sldId id="279" r:id="rId30"/>
    <p:sldId id="323" r:id="rId31"/>
    <p:sldId id="324" r:id="rId32"/>
    <p:sldId id="280" r:id="rId33"/>
    <p:sldId id="325" r:id="rId34"/>
    <p:sldId id="326" r:id="rId35"/>
    <p:sldId id="273" r:id="rId36"/>
    <p:sldId id="307" r:id="rId37"/>
    <p:sldId id="282" r:id="rId38"/>
    <p:sldId id="283" r:id="rId39"/>
    <p:sldId id="327" r:id="rId40"/>
    <p:sldId id="288" r:id="rId41"/>
    <p:sldId id="322" r:id="rId42"/>
    <p:sldId id="289" r:id="rId43"/>
    <p:sldId id="284" r:id="rId44"/>
    <p:sldId id="328" r:id="rId45"/>
    <p:sldId id="285" r:id="rId46"/>
    <p:sldId id="286" r:id="rId47"/>
    <p:sldId id="287" r:id="rId48"/>
    <p:sldId id="290" r:id="rId49"/>
    <p:sldId id="308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320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09" r:id="rId68"/>
    <p:sldId id="311" r:id="rId69"/>
    <p:sldId id="312" r:id="rId70"/>
    <p:sldId id="313" r:id="rId71"/>
    <p:sldId id="317" r:id="rId72"/>
    <p:sldId id="314" r:id="rId73"/>
    <p:sldId id="315" r:id="rId74"/>
    <p:sldId id="316" r:id="rId75"/>
    <p:sldId id="318" r:id="rId76"/>
    <p:sldId id="319" r:id="rId77"/>
    <p:sldId id="321" r:id="rId78"/>
    <p:sldId id="310" r:id="rId79"/>
    <p:sldId id="299" r:id="rId80"/>
    <p:sldId id="338" r:id="rId81"/>
    <p:sldId id="339" r:id="rId82"/>
    <p:sldId id="301" r:id="rId83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152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28/05/14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28/05/14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dl.acm.org/citation.cfm?id=945516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www.gnupg.org/gph/en/manual/x135.html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aron@XXX.org" TargetMode="External"/><Relationship Id="rId3" Type="http://schemas.openxmlformats.org/officeDocument/2006/relationships/hyperlink" Target="mailto:david@autopsit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Community effort to produce best practices</a:t>
            </a:r>
          </a:p>
          <a:p>
            <a:pPr lvl="0">
              <a:defRPr sz="1800"/>
            </a:pPr>
            <a:r>
              <a:rPr sz="4200"/>
              <a:t>Continuous effort</a:t>
            </a:r>
          </a:p>
          <a:p>
            <a:pPr lvl="0">
              <a:defRPr sz="1800"/>
            </a:pPr>
            <a:r>
              <a:rPr sz="4200"/>
              <a:t>Mixed expertises</a:t>
            </a:r>
          </a:p>
          <a:p>
            <a:pPr lvl="0">
              <a:defRPr sz="1800"/>
            </a:pPr>
            <a:r>
              <a:rPr sz="4200"/>
              <a:t>Open to comments / suggestions / improvements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types of goals:</a:t>
            </a:r>
          </a:p>
          <a:p>
            <a:pPr lvl="1">
              <a:defRPr sz="1800"/>
            </a:pPr>
            <a:r>
              <a:rPr sz="4200"/>
              <a:t>protect the contact of the message</a:t>
            </a:r>
          </a:p>
          <a:p>
            <a:pPr lvl="1">
              <a:defRPr sz="1800"/>
            </a:pPr>
            <a:r>
              <a:rPr sz="4200"/>
              <a:t>identify the author</a:t>
            </a:r>
          </a:p>
          <a:p>
            <a:pPr lvl="0">
              <a:defRPr sz="1800"/>
            </a:pPr>
            <a:r>
              <a:rPr sz="420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Public key is published</a:t>
            </a:r>
          </a:p>
          <a:p>
            <a:pPr lvl="0">
              <a:defRPr sz="1800"/>
            </a:pPr>
            <a:r>
              <a:rPr sz="4200"/>
              <a:t>Private key HAS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00766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Author identity is proved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270000" y="50800"/>
            <a:ext cx="1046480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Currently this is under heavy debate</a:t>
            </a:r>
          </a:p>
          <a:p>
            <a:pPr lvl="0">
              <a:defRPr sz="1800"/>
            </a:pPr>
            <a:r>
              <a:rPr sz="4200" dirty="0"/>
              <a:t>Trust the Math</a:t>
            </a:r>
          </a:p>
          <a:p>
            <a:pPr lvl="0">
              <a:defRPr sz="1800"/>
            </a:pPr>
            <a:r>
              <a:rPr sz="4200" dirty="0"/>
              <a:t>“Nothing Up My Sleeve Numbers”</a:t>
            </a:r>
          </a:p>
          <a:p>
            <a:pPr lvl="0">
              <a:defRPr sz="1800"/>
            </a:pPr>
            <a:r>
              <a:rPr sz="4200" dirty="0"/>
              <a:t>eg. NIST P-256 (http://safecurves.cr.yp.to/rigid.html)</a:t>
            </a:r>
          </a:p>
          <a:p>
            <a:pPr lvl="0">
              <a:defRPr sz="1800"/>
            </a:pPr>
            <a:r>
              <a:rPr sz="4200" dirty="0"/>
              <a:t>Coefficients generated by hashing the unexplained </a:t>
            </a:r>
            <a:r>
              <a:rPr sz="38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4200" dirty="0"/>
              <a:t>.</a:t>
            </a:r>
          </a:p>
          <a:p>
            <a:pPr lvl="0">
              <a:defRPr sz="1800"/>
            </a:pPr>
            <a:r>
              <a:rPr sz="4200" dirty="0"/>
              <a:t>Might have to change settings tomorrow</a:t>
            </a:r>
          </a:p>
          <a:p>
            <a:pPr lvl="0">
              <a:defRPr sz="1800"/>
            </a:pPr>
            <a:r>
              <a:rPr sz="42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[</a:t>
            </a:r>
            <a:r>
              <a:rPr sz="4200" dirty="0" smtClean="0"/>
              <a:t>Explain</a:t>
            </a:r>
            <a:r>
              <a:rPr lang="nl-BE" sz="4200" dirty="0" smtClean="0"/>
              <a:t>]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6325" y="254000"/>
            <a:ext cx="12237891" cy="24384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/>
          </a:bodyPr>
          <a:lstStyle/>
          <a:p>
            <a:pPr lvl="1"/>
            <a:r>
              <a:rPr lang="de-DE" sz="3400" dirty="0" err="1"/>
              <a:t>Three</a:t>
            </a:r>
            <a:r>
              <a:rPr lang="de-DE" sz="3400" dirty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935780" cy="243840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Stream cipher</a:t>
            </a:r>
          </a:p>
          <a:p>
            <a:pPr lvl="1">
              <a:defRPr sz="1800"/>
            </a:pPr>
            <a:r>
              <a:rPr sz="4200"/>
              <a:t>Generate an “infinite” key stream</a:t>
            </a:r>
          </a:p>
          <a:p>
            <a:pPr lvl="1">
              <a:defRPr sz="1800"/>
            </a:pPr>
            <a:r>
              <a:rPr sz="4200"/>
              <a:t>Difficult to correctly use</a:t>
            </a:r>
          </a:p>
          <a:p>
            <a:pPr lvl="2">
              <a:defRPr sz="1800"/>
            </a:pPr>
            <a:r>
              <a:rPr sz="4200"/>
              <a:t>Re-use of keys</a:t>
            </a:r>
          </a:p>
          <a:p>
            <a:pPr lvl="1">
              <a:defRPr sz="1800"/>
            </a:pPr>
            <a:r>
              <a:rPr sz="4200"/>
              <a:t>Faster</a:t>
            </a:r>
          </a:p>
          <a:p>
            <a:pPr lvl="0">
              <a:defRPr sz="1800"/>
            </a:pPr>
            <a:r>
              <a:rPr sz="4200"/>
              <a:t>Block cipher</a:t>
            </a:r>
          </a:p>
          <a:p>
            <a:pPr lvl="1">
              <a:defRPr sz="1800"/>
            </a:pPr>
            <a:r>
              <a:rPr sz="4200"/>
              <a:t>Cipher by block with padding</a:t>
            </a:r>
          </a:p>
          <a:p>
            <a:pPr lvl="1">
              <a:defRPr sz="1800"/>
            </a:pPr>
            <a:r>
              <a:rPr sz="420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weak</a:t>
            </a:r>
            <a:r>
              <a:rPr lang="de-DE" sz="3200" dirty="0" smtClean="0"/>
              <a:t> (</a:t>
            </a:r>
            <a:r>
              <a:rPr lang="de-DE" sz="3200" dirty="0" err="1" smtClean="0"/>
              <a:t>slow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2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DES / 3DES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2582147"/>
            <a:ext cx="10464800" cy="635865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dirty="0" smtClean="0"/>
              <a:t>AES via GPG – TODO!!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Recording…</a:t>
            </a:r>
            <a:endParaRPr sz="8400"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nl-BE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nl-BE" dirty="0" smtClean="0">
                <a:latin typeface="Calibri"/>
                <a:ea typeface="Calibri"/>
                <a:cs typeface="Calibri"/>
                <a:sym typeface="Calibri"/>
              </a:rPr>
              <a:t>[ADD DISCLAIMER HERE]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Who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Christian Mock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New contributors: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IAIK,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A-Sit</a:t>
            </a: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GPG / PGG</a:t>
            </a:r>
          </a:p>
          <a:p>
            <a:pPr lvl="0">
              <a:defRPr sz="1800"/>
            </a:pPr>
            <a:r>
              <a:rPr sz="4200"/>
              <a:t>[ a little bit over there 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3231644"/>
            <a:ext cx="10754361" cy="326572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7370176"/>
            <a:ext cx="10754361" cy="1867861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953074" y="6070552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312673" y="6070552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  <a:endParaRPr lang="nl-BE" sz="4200" dirty="0" smtClean="0"/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openss</a:t>
            </a:r>
            <a:r>
              <a:rPr lang="de-DE" dirty="0" smtClean="0"/>
              <a:t>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</a:t>
            </a:r>
            <a:r>
              <a:rPr lang="de-DE" sz="3400" dirty="0"/>
              <a:t>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  <a:endParaRPr lang="de-DE" sz="3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4597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49" y="2439326"/>
            <a:ext cx="5997736" cy="67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57AB3358 -r E84A32A0 -e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57AB3358 -r E84A32A0 -s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</a:t>
            </a:r>
            <a:r>
              <a:rPr lang="en-US" dirty="0" smtClean="0"/>
              <a:t>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Keylenght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E84A32A0 77659F3E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</a:t>
            </a:r>
            <a:r>
              <a:rPr lang="en-US" dirty="0" smtClean="0"/>
              <a:t>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 smtClean="0">
                <a:latin typeface="Andale Mono"/>
                <a:cs typeface="Andale Mono"/>
              </a:rPr>
              <a:t>xxxx</a:t>
            </a:r>
            <a:endParaRPr lang="en-US" sz="36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xmlns:p14="http://schemas.microsoft.com/office/powerpoint/2010/main"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TrueCrypt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KeePass</a:t>
            </a:r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</a:t>
            </a:r>
            <a:r>
              <a:rPr lang="de-DE" dirty="0" smtClean="0"/>
              <a:t>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was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CCC</a:t>
            </a:r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Thanks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1135161" y="2413000"/>
            <a:ext cx="10734477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sz="4200" u="sng" dirty="0">
                <a:hlinkClick r:id="rId2"/>
              </a:rPr>
              <a:t>aaron@XXX.org</a:t>
            </a:r>
            <a:r>
              <a:rPr sz="4200" dirty="0"/>
              <a:t> — [TWITTER]</a:t>
            </a:r>
          </a:p>
          <a:p>
            <a:pPr lvl="1">
              <a:defRPr sz="1800"/>
            </a:pPr>
            <a:r>
              <a:rPr sz="4200" u="sng" dirty="0">
                <a:hlinkClick r:id="rId3"/>
              </a:rPr>
              <a:t>david@autopsit.org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1428</Words>
  <Application>Microsoft Macintosh PowerPoint</Application>
  <PresentationFormat>Custom</PresentationFormat>
  <Paragraphs>354</Paragraphs>
  <Slides>82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White</vt:lpstr>
      <vt:lpstr>Equation</vt:lpstr>
      <vt:lpstr>PowerPoint Presentation</vt:lpstr>
      <vt:lpstr>PowerPoint Presentation</vt:lpstr>
      <vt:lpstr>BetterCrypto⋅org</vt:lpstr>
      <vt:lpstr>Recording…</vt:lpstr>
      <vt:lpstr>Who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Forward Secrecy-Motivation: </vt:lpstr>
      <vt:lpstr>Perfect Forward Secrecy</vt:lpstr>
      <vt:lpstr>Stream vs Block Cipher</vt:lpstr>
      <vt:lpstr>RNGs</vt:lpstr>
      <vt:lpstr>RNGs</vt:lpstr>
      <vt:lpstr>Some algorithms</vt:lpstr>
      <vt:lpstr>Some algorithms</vt:lpstr>
      <vt:lpstr>Algorithm vs Implementation!</vt:lpstr>
      <vt:lpstr>Heartbeat</vt:lpstr>
      <vt:lpstr>Cost of encryption</vt:lpstr>
      <vt:lpstr>Keylengths</vt:lpstr>
      <vt:lpstr>Keylengths</vt:lpstr>
      <vt:lpstr>PowerPoint Presentation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Testing</vt:lpstr>
      <vt:lpstr>How to test? - Tools</vt:lpstr>
      <vt:lpstr>Tools: openss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  / Idea</vt:lpstr>
      <vt:lpstr>Current state as of 2014/05/31</vt:lpstr>
      <vt:lpstr>How to participate</vt:lpstr>
      <vt:lpstr>Thanks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71</cp:revision>
  <cp:lastPrinted>2014-05-27T16:22:36Z</cp:lastPrinted>
  <dcterms:modified xsi:type="dcterms:W3CDTF">2014-05-28T04:58:12Z</dcterms:modified>
</cp:coreProperties>
</file>